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88" r:id="rId7"/>
    <p:sldMasterId id="2147484199" r:id="rId8"/>
    <p:sldMasterId id="2147484210" r:id="rId9"/>
  </p:sldMasterIdLst>
  <p:notesMasterIdLst>
    <p:notesMasterId r:id="rId29"/>
  </p:notesMasterIdLst>
  <p:handoutMasterIdLst>
    <p:handoutMasterId r:id="rId30"/>
  </p:handoutMasterIdLst>
  <p:sldIdLst>
    <p:sldId id="778" r:id="rId10"/>
    <p:sldId id="780" r:id="rId11"/>
    <p:sldId id="838" r:id="rId12"/>
    <p:sldId id="789" r:id="rId13"/>
    <p:sldId id="828" r:id="rId14"/>
    <p:sldId id="826" r:id="rId15"/>
    <p:sldId id="829" r:id="rId16"/>
    <p:sldId id="830" r:id="rId17"/>
    <p:sldId id="831" r:id="rId18"/>
    <p:sldId id="832" r:id="rId19"/>
    <p:sldId id="816" r:id="rId20"/>
    <p:sldId id="833" r:id="rId21"/>
    <p:sldId id="836" r:id="rId22"/>
    <p:sldId id="837" r:id="rId23"/>
    <p:sldId id="835" r:id="rId24"/>
    <p:sldId id="825" r:id="rId25"/>
    <p:sldId id="839" r:id="rId26"/>
    <p:sldId id="840" r:id="rId27"/>
    <p:sldId id="841" r:id="rId2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0" autoAdjust="0"/>
    <p:restoredTop sz="73131" autoAdjust="0"/>
  </p:normalViewPr>
  <p:slideViewPr>
    <p:cSldViewPr snapToGrid="0">
      <p:cViewPr varScale="1">
        <p:scale>
          <a:sx n="93" d="100"/>
          <a:sy n="93" d="100"/>
        </p:scale>
        <p:origin x="3326" y="8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1/13/2016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1/13/2016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62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63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926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0685223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1529845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082135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7666793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5664740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224994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65830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86733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257100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8811644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3686987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616841456"/>
      </p:ext>
    </p:extLst>
  </p:cSld>
  <p:clrMapOvr>
    <a:masterClrMapping/>
  </p:clrMapOvr>
  <p:transition>
    <p:fade/>
  </p:transition>
  <p:hf hdr="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58256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4691757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8367952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9742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5756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273965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3746534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845934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8874681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4675709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5763380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64021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508056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199415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88020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3948909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975322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415867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875154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0437931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9575728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2294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317216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181654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968542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20239192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215173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54423865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0922414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9290544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58447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1035199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5105682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51557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4.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12.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12.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2" r:id="rId23"/>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170088529"/>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233432548"/>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5798040"/>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6" r:id="rId26"/>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zureAD/azure-activedirectory-library-for-j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en.wikipedia.org/wiki/Cross-origin_resource_sharing"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5.xml"/><Relationship Id="rId1" Type="http://schemas.openxmlformats.org/officeDocument/2006/relationships/slideLayout" Target="../slideLayouts/slideLayout84.xml"/><Relationship Id="rId5" Type="http://schemas.openxmlformats.org/officeDocument/2006/relationships/image" Target="../media/image21.emf"/><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6.xml"/><Relationship Id="rId1" Type="http://schemas.openxmlformats.org/officeDocument/2006/relationships/slideLayout" Target="../slideLayouts/slideLayout84.xml"/><Relationship Id="rId6" Type="http://schemas.openxmlformats.org/officeDocument/2006/relationships/image" Target="../media/image23.emf"/><Relationship Id="rId11" Type="http://schemas.openxmlformats.org/officeDocument/2006/relationships/image" Target="../media/image25.png"/><Relationship Id="rId5" Type="http://schemas.openxmlformats.org/officeDocument/2006/relationships/image" Target="../media/image22.emf"/><Relationship Id="rId10" Type="http://schemas.openxmlformats.org/officeDocument/2006/relationships/image" Target="../media/image2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74.xml"/><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Active Directory Application Library for JavaScript</a:t>
            </a:r>
            <a:endParaRPr lang="en-US" sz="4400" dirty="0"/>
          </a:p>
        </p:txBody>
      </p:sp>
      <p:sp>
        <p:nvSpPr>
          <p:cNvPr id="3" name="Text Placeholder 2"/>
          <p:cNvSpPr>
            <a:spLocks noGrp="1"/>
          </p:cNvSpPr>
          <p:nvPr>
            <p:ph type="body" sz="quarter" idx="10"/>
          </p:nvPr>
        </p:nvSpPr>
        <p:spPr/>
        <p:txBody>
          <a:bodyPr/>
          <a:lstStyle/>
          <a:p>
            <a:r>
              <a:rPr lang="en-US" dirty="0" smtClean="0"/>
              <a:t>Azure AD has shipped various libraries for dealing with authentication in custom apps</a:t>
            </a:r>
          </a:p>
          <a:p>
            <a:pPr lvl="1"/>
            <a:r>
              <a:rPr lang="en-US" dirty="0" smtClean="0"/>
              <a:t>.NET SDK’s for Windows &amp; web projects</a:t>
            </a:r>
          </a:p>
          <a:p>
            <a:pPr lvl="1"/>
            <a:r>
              <a:rPr lang="en-US" dirty="0" smtClean="0"/>
              <a:t>Mobile SDK’s – iOS &amp; SDK</a:t>
            </a:r>
          </a:p>
          <a:p>
            <a:pPr lvl="1"/>
            <a:r>
              <a:rPr lang="en-US" dirty="0" smtClean="0"/>
              <a:t>Java SDK</a:t>
            </a:r>
          </a:p>
          <a:p>
            <a:pPr lvl="1"/>
            <a:r>
              <a:rPr lang="en-US" dirty="0" smtClean="0"/>
              <a:t>Node.js</a:t>
            </a:r>
          </a:p>
          <a:p>
            <a:r>
              <a:rPr lang="en-US" dirty="0" smtClean="0"/>
              <a:t>Azure AD added support for OAuth2 Implicit Flow</a:t>
            </a:r>
          </a:p>
          <a:p>
            <a:pPr lvl="1"/>
            <a:r>
              <a:rPr lang="en-US" dirty="0" smtClean="0"/>
              <a:t>ADAL JS – SDK for JavaScript</a:t>
            </a:r>
          </a:p>
          <a:p>
            <a:pPr lvl="1"/>
            <a:r>
              <a:rPr lang="en-US" dirty="0" smtClean="0"/>
              <a:t>Includes Angular service</a:t>
            </a:r>
          </a:p>
          <a:p>
            <a:pPr marL="0" indent="0">
              <a:buNone/>
            </a:pPr>
            <a:r>
              <a:rPr lang="en-US" sz="3200" dirty="0" smtClean="0">
                <a:hlinkClick r:id="rId2"/>
              </a:rPr>
              <a:t>https://github.com/AzureAD/azure-activedirectory-library-for-js</a:t>
            </a:r>
            <a:r>
              <a:rPr lang="en-US" dirty="0" smtClean="0"/>
              <a:t> </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7083026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Azure Active Directory ADAL JS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819603"/>
            <a:ext cx="11149013" cy="1218795"/>
          </a:xfrm>
        </p:spPr>
        <p:txBody>
          <a:bodyPr/>
          <a:lstStyle/>
          <a:p>
            <a:r>
              <a:rPr lang="en-US" sz="7200" dirty="0" smtClean="0"/>
              <a:t>Microsoft Graph API &amp; CORS</a:t>
            </a:r>
            <a:endParaRPr lang="en-US" sz="7200" dirty="0"/>
          </a:p>
        </p:txBody>
      </p:sp>
    </p:spTree>
    <p:extLst>
      <p:ext uri="{BB962C8B-B14F-4D97-AF65-F5344CB8AC3E}">
        <p14:creationId xmlns:p14="http://schemas.microsoft.com/office/powerpoint/2010/main" val="18747990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Cross-Origin Resource Sharing</a:t>
            </a:r>
            <a:endParaRPr lang="en-US" dirty="0"/>
          </a:p>
        </p:txBody>
      </p:sp>
      <p:sp>
        <p:nvSpPr>
          <p:cNvPr id="3" name="Text Placeholder 2"/>
          <p:cNvSpPr>
            <a:spLocks noGrp="1"/>
          </p:cNvSpPr>
          <p:nvPr>
            <p:ph type="body" sz="quarter" idx="10"/>
          </p:nvPr>
        </p:nvSpPr>
        <p:spPr/>
        <p:txBody>
          <a:bodyPr/>
          <a:lstStyle/>
          <a:p>
            <a:r>
              <a:rPr lang="en-US" dirty="0" smtClean="0"/>
              <a:t>Services that support CORS explicitly allow external requests from the client</a:t>
            </a:r>
          </a:p>
          <a:p>
            <a:r>
              <a:rPr lang="en-US" dirty="0" smtClean="0"/>
              <a:t>All modern browsers support CORS</a:t>
            </a:r>
          </a:p>
          <a:p>
            <a:endParaRPr lang="en-US" dirty="0" smtClean="0"/>
          </a:p>
          <a:p>
            <a:pPr marL="0" indent="0">
              <a:buNone/>
            </a:pPr>
            <a:r>
              <a:rPr lang="en-US" sz="3600" dirty="0" smtClean="0">
                <a:hlinkClick r:id="rId2"/>
              </a:rPr>
              <a:t>http</a:t>
            </a:r>
            <a:r>
              <a:rPr lang="en-US" sz="3600" dirty="0">
                <a:hlinkClick r:id="rId2"/>
              </a:rPr>
              <a:t>://</a:t>
            </a:r>
            <a:r>
              <a:rPr lang="en-US" sz="3600" dirty="0" smtClean="0">
                <a:hlinkClick r:id="rId2"/>
              </a:rPr>
              <a:t>en.wikipedia.org/wiki/Cross-origin_resource_sharing</a:t>
            </a:r>
            <a:r>
              <a:rPr lang="en-US" sz="3600" dirty="0" smtClean="0"/>
              <a:t> </a:t>
            </a:r>
            <a:endParaRPr lang="en-US" sz="3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9375589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CORS – How it Works</a:t>
            </a:r>
            <a:endParaRPr lang="en-US" dirty="0"/>
          </a:p>
        </p:txBody>
      </p:sp>
      <p:sp>
        <p:nvSpPr>
          <p:cNvPr id="3" name="Text Placeholder 2"/>
          <p:cNvSpPr>
            <a:spLocks noGrp="1"/>
          </p:cNvSpPr>
          <p:nvPr>
            <p:ph type="body" sz="quarter" idx="10"/>
          </p:nvPr>
        </p:nvSpPr>
        <p:spPr/>
        <p:txBody>
          <a:bodyPr/>
          <a:lstStyle/>
          <a:p>
            <a:r>
              <a:rPr lang="en-US" dirty="0" smtClean="0"/>
              <a:t>Browser issues preflight request</a:t>
            </a:r>
          </a:p>
          <a:p>
            <a:pPr marL="508000" lvl="2" indent="0">
              <a:buNone/>
            </a:pPr>
            <a:r>
              <a:rPr lang="en-US" b="1" dirty="0" smtClean="0">
                <a:latin typeface="Courier New" charset="0"/>
                <a:ea typeface="Courier New" charset="0"/>
                <a:cs typeface="Courier New" charset="0"/>
              </a:rPr>
              <a:t>HTTP OPTIONS</a:t>
            </a:r>
          </a:p>
          <a:p>
            <a:pPr marL="508000" lvl="2" indent="0">
              <a:buNone/>
            </a:pPr>
            <a:r>
              <a:rPr lang="en-US" b="1" dirty="0" smtClean="0">
                <a:latin typeface="Courier New" charset="0"/>
                <a:ea typeface="Courier New" charset="0"/>
                <a:cs typeface="Courier New" charset="0"/>
              </a:rPr>
              <a:t>Origin: http://</a:t>
            </a:r>
            <a:r>
              <a:rPr lang="en-US" b="1" dirty="0" err="1" smtClean="0">
                <a:latin typeface="Courier New" charset="0"/>
                <a:ea typeface="Courier New" charset="0"/>
                <a:cs typeface="Courier New" charset="0"/>
              </a:rPr>
              <a:t>www.foo.com</a:t>
            </a:r>
            <a:endParaRPr lang="en-US" b="1" dirty="0" smtClean="0">
              <a:latin typeface="Courier New" charset="0"/>
              <a:ea typeface="Courier New" charset="0"/>
              <a:cs typeface="Courier New" charset="0"/>
            </a:endParaRPr>
          </a:p>
          <a:p>
            <a:r>
              <a:rPr lang="en-US" dirty="0" smtClean="0"/>
              <a:t>Service responds</a:t>
            </a:r>
          </a:p>
          <a:p>
            <a:pPr marL="508000" lvl="2" indent="0">
              <a:buNone/>
            </a:pPr>
            <a:r>
              <a:rPr lang="en-US" b="1" dirty="0" smtClean="0">
                <a:latin typeface="Courier New" charset="0"/>
                <a:ea typeface="Courier New" charset="0"/>
                <a:cs typeface="Courier New" charset="0"/>
              </a:rPr>
              <a:t>HTTP 200</a:t>
            </a:r>
          </a:p>
          <a:p>
            <a:pPr marL="508000" lvl="2" indent="0">
              <a:buNone/>
            </a:pPr>
            <a:r>
              <a:rPr lang="en-US" b="1" dirty="0" smtClean="0">
                <a:latin typeface="Courier New" charset="0"/>
                <a:ea typeface="Courier New" charset="0"/>
                <a:cs typeface="Courier New" charset="0"/>
              </a:rPr>
              <a:t>Access-Control-Allow-Origin: [http://</a:t>
            </a:r>
            <a:r>
              <a:rPr lang="en-US" b="1" dirty="0" err="1" smtClean="0">
                <a:latin typeface="Courier New" charset="0"/>
                <a:ea typeface="Courier New" charset="0"/>
                <a:cs typeface="Courier New" charset="0"/>
              </a:rPr>
              <a:t>www.foo.com</a:t>
            </a:r>
            <a:r>
              <a:rPr lang="en-US" b="1" dirty="0">
                <a:latin typeface="Courier New" charset="0"/>
                <a:ea typeface="Courier New" charset="0"/>
                <a:cs typeface="Courier New" charset="0"/>
              </a:rPr>
              <a:t> </a:t>
            </a:r>
            <a:r>
              <a:rPr lang="en-US" b="1" dirty="0" smtClean="0">
                <a:latin typeface="Courier New" charset="0"/>
                <a:ea typeface="Courier New" charset="0"/>
                <a:cs typeface="Courier New" charset="0"/>
              </a:rPr>
              <a:t>| *]</a:t>
            </a:r>
          </a:p>
          <a:p>
            <a:pPr marL="508000" lvl="2" indent="0">
              <a:buNone/>
            </a:pPr>
            <a:r>
              <a:rPr lang="en-US" b="1" dirty="0" smtClean="0">
                <a:latin typeface="Courier New" charset="0"/>
                <a:ea typeface="Courier New" charset="0"/>
                <a:cs typeface="Courier New" charset="0"/>
              </a:rPr>
              <a:t>Access-Control-Allow-Methods: GET, POST, DELETE, MERGE, …</a:t>
            </a:r>
          </a:p>
          <a:p>
            <a:r>
              <a:rPr lang="en-US" dirty="0" smtClean="0"/>
              <a:t>Browser issues original request</a:t>
            </a:r>
          </a:p>
          <a:p>
            <a:r>
              <a:rPr lang="en-US" dirty="0" smtClean="0"/>
              <a:t>Nothing for developer to do; browser does everything</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9905263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Microsoft Graph API &amp; Support for CORS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528885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Client-Side Only Applications Challenges</a:t>
            </a:r>
          </a:p>
          <a:p>
            <a:r>
              <a:rPr lang="en-US" sz="3136" dirty="0"/>
              <a:t>ADAL JS</a:t>
            </a:r>
          </a:p>
          <a:p>
            <a:r>
              <a:rPr lang="en-US" sz="3136" dirty="0" smtClean="0"/>
              <a:t>Microsoft Graph API </a:t>
            </a:r>
            <a:r>
              <a:rPr lang="en-US" sz="3136" dirty="0"/>
              <a:t>&amp; </a:t>
            </a:r>
            <a:r>
              <a:rPr lang="en-US" sz="3136" dirty="0" smtClean="0"/>
              <a:t>CORS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228319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6494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0102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Creating </a:t>
            </a:r>
            <a:r>
              <a:rPr lang="en-GB" dirty="0"/>
              <a:t>Client Side Only Apps with Angular, </a:t>
            </a:r>
            <a:r>
              <a:rPr lang="en-GB" dirty="0" smtClean="0"/>
              <a:t>ADAL, </a:t>
            </a:r>
            <a:r>
              <a:rPr lang="en-GB" dirty="0"/>
              <a:t>and </a:t>
            </a:r>
            <a:r>
              <a:rPr lang="en-GB" dirty="0" smtClean="0"/>
              <a:t>the </a:t>
            </a:r>
            <a:r>
              <a:rPr lang="en-US" altLang="zh-CN" dirty="0" smtClean="0"/>
              <a:t>Microsoft </a:t>
            </a:r>
            <a:r>
              <a:rPr lang="en-US" altLang="zh-CN" dirty="0" smtClean="0"/>
              <a:t>Graph </a:t>
            </a:r>
            <a:r>
              <a:rPr lang="en-GB" dirty="0" smtClean="0"/>
              <a:t>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218463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Client-Side Only Applications Challenges</a:t>
            </a:r>
          </a:p>
          <a:p>
            <a:r>
              <a:rPr lang="en-US" sz="3136" dirty="0" smtClean="0"/>
              <a:t>ADAL JS</a:t>
            </a:r>
          </a:p>
          <a:p>
            <a:r>
              <a:rPr lang="en-US" sz="3136" dirty="0" smtClean="0"/>
              <a:t>Microsoft Graph API &amp; CORS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Side Applications</a:t>
            </a:r>
            <a:endParaRPr lang="en-US" dirty="0"/>
          </a:p>
        </p:txBody>
      </p:sp>
      <p:sp>
        <p:nvSpPr>
          <p:cNvPr id="2" name="Text Placeholder 1"/>
          <p:cNvSpPr>
            <a:spLocks noGrp="1"/>
          </p:cNvSpPr>
          <p:nvPr>
            <p:ph type="body" sz="quarter" idx="10"/>
          </p:nvPr>
        </p:nvSpPr>
        <p:spPr/>
        <p:txBody>
          <a:bodyPr/>
          <a:lstStyle/>
          <a:p>
            <a:r>
              <a:rPr lang="en-US" dirty="0"/>
              <a:t>HTML / CSS / JS</a:t>
            </a:r>
          </a:p>
          <a:p>
            <a:r>
              <a:rPr lang="en-US" dirty="0" smtClean="0"/>
              <a:t>No </a:t>
            </a:r>
            <a:r>
              <a:rPr lang="en-US" dirty="0"/>
              <a:t>server side required</a:t>
            </a:r>
          </a:p>
          <a:p>
            <a:r>
              <a:rPr lang="en-US" dirty="0" smtClean="0"/>
              <a:t>Angular</a:t>
            </a:r>
          </a:p>
          <a:p>
            <a:r>
              <a:rPr lang="en-US" dirty="0" smtClean="0"/>
              <a:t>Leverage API Services for data access</a:t>
            </a:r>
          </a:p>
          <a:p>
            <a:endParaRPr lang="en-US"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5</a:t>
            </a:fld>
            <a:endParaRPr lang="en-US" dirty="0"/>
          </a:p>
        </p:txBody>
      </p:sp>
    </p:spTree>
    <p:extLst>
      <p:ext uri="{BB962C8B-B14F-4D97-AF65-F5344CB8AC3E}">
        <p14:creationId xmlns:p14="http://schemas.microsoft.com/office/powerpoint/2010/main" val="13468113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Application Challenges</a:t>
            </a:r>
            <a:endParaRPr lang="en-US" dirty="0"/>
          </a:p>
        </p:txBody>
      </p:sp>
    </p:spTree>
    <p:extLst>
      <p:ext uri="{BB962C8B-B14F-4D97-AF65-F5344CB8AC3E}">
        <p14:creationId xmlns:p14="http://schemas.microsoft.com/office/powerpoint/2010/main" val="5326706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Securing Client-Side Applications</a:t>
            </a:r>
            <a:endParaRPr lang="en-US" dirty="0"/>
          </a:p>
        </p:txBody>
      </p:sp>
      <p:sp>
        <p:nvSpPr>
          <p:cNvPr id="4" name="Text Placeholder 3"/>
          <p:cNvSpPr>
            <a:spLocks noGrp="1"/>
          </p:cNvSpPr>
          <p:nvPr>
            <p:ph type="body" sz="quarter" idx="10"/>
          </p:nvPr>
        </p:nvSpPr>
        <p:spPr/>
        <p:txBody>
          <a:bodyPr/>
          <a:lstStyle/>
          <a:p>
            <a:r>
              <a:rPr lang="en-US" dirty="0" smtClean="0"/>
              <a:t>Many client-side applications must be secured</a:t>
            </a:r>
          </a:p>
          <a:p>
            <a:pPr lvl="1"/>
            <a:r>
              <a:rPr lang="en-US" dirty="0" smtClean="0"/>
              <a:t>Lock down specific screens</a:t>
            </a:r>
          </a:p>
          <a:p>
            <a:pPr lvl="1"/>
            <a:r>
              <a:rPr lang="en-US" dirty="0" smtClean="0"/>
              <a:t>Accessing protected data endpoints (REST APIs)</a:t>
            </a:r>
          </a:p>
          <a:p>
            <a:endParaRPr lang="en-US" dirty="0" smtClean="0"/>
          </a:p>
          <a:p>
            <a:r>
              <a:rPr lang="en-US" dirty="0" smtClean="0"/>
              <a:t>Two options to achieve this:</a:t>
            </a:r>
          </a:p>
          <a:p>
            <a:pPr lvl="1"/>
            <a:r>
              <a:rPr lang="en-US" dirty="0" smtClean="0"/>
              <a:t>Server-side intermediary website</a:t>
            </a:r>
          </a:p>
          <a:p>
            <a:pPr lvl="2"/>
            <a:r>
              <a:rPr lang="en-US" dirty="0" smtClean="0"/>
              <a:t>Calls desired endpoints on behalf of client application</a:t>
            </a:r>
          </a:p>
          <a:p>
            <a:pPr lvl="2"/>
            <a:r>
              <a:rPr lang="en-US" dirty="0" smtClean="0"/>
              <a:t>Handles authentication &amp; protection of OAuth2 access token</a:t>
            </a:r>
          </a:p>
          <a:p>
            <a:pPr lvl="2"/>
            <a:r>
              <a:rPr lang="en-US" dirty="0" smtClean="0"/>
              <a:t>Less ideal</a:t>
            </a:r>
          </a:p>
          <a:p>
            <a:pPr lvl="1"/>
            <a:r>
              <a:rPr lang="en-US" dirty="0" smtClean="0"/>
              <a:t>Leverage the OAuth2 Implicit Flow</a:t>
            </a:r>
          </a:p>
          <a:p>
            <a:pPr lvl="1"/>
            <a:endParaRPr lang="en-US" dirty="0" smtClean="0"/>
          </a:p>
        </p:txBody>
      </p:sp>
    </p:spTree>
    <p:extLst>
      <p:ext uri="{BB962C8B-B14F-4D97-AF65-F5344CB8AC3E}">
        <p14:creationId xmlns:p14="http://schemas.microsoft.com/office/powerpoint/2010/main" val="16359053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Domain HTTP Requests</a:t>
            </a:r>
            <a:endParaRPr lang="en-US" dirty="0"/>
          </a:p>
        </p:txBody>
      </p:sp>
      <p:sp>
        <p:nvSpPr>
          <p:cNvPr id="3" name="Text Placeholder 2"/>
          <p:cNvSpPr>
            <a:spLocks noGrp="1"/>
          </p:cNvSpPr>
          <p:nvPr>
            <p:ph type="body" sz="quarter" idx="10"/>
          </p:nvPr>
        </p:nvSpPr>
        <p:spPr/>
        <p:txBody>
          <a:bodyPr/>
          <a:lstStyle/>
          <a:p>
            <a:r>
              <a:rPr lang="en-US" dirty="0" smtClean="0"/>
              <a:t>Modern browsers </a:t>
            </a:r>
            <a:r>
              <a:rPr lang="en-US" dirty="0"/>
              <a:t>deny calls across domains for security reasons (</a:t>
            </a:r>
            <a:r>
              <a:rPr lang="en-US" dirty="0" smtClean="0"/>
              <a:t>cross-site-scrip</a:t>
            </a:r>
            <a:r>
              <a:rPr lang="en-US" altLang="zh-CN" dirty="0" smtClean="0"/>
              <a:t>t</a:t>
            </a:r>
            <a:r>
              <a:rPr lang="en-US" dirty="0" smtClean="0"/>
              <a:t>ing </a:t>
            </a:r>
            <a:r>
              <a:rPr lang="en-US" dirty="0"/>
              <a:t>/ </a:t>
            </a:r>
            <a:r>
              <a:rPr lang="en-US" dirty="0" smtClean="0"/>
              <a:t>XSS)</a:t>
            </a:r>
            <a:endParaRPr lang="en-US" dirty="0"/>
          </a:p>
          <a:p>
            <a:endParaRPr lang="en-US" dirty="0" smtClean="0"/>
          </a:p>
          <a:p>
            <a:r>
              <a:rPr lang="en-US" dirty="0" smtClean="0"/>
              <a:t>JSONP </a:t>
            </a:r>
            <a:r>
              <a:rPr lang="en-US" dirty="0"/>
              <a:t>– only supports HTTP </a:t>
            </a:r>
            <a:r>
              <a:rPr lang="en-US" dirty="0" smtClean="0"/>
              <a:t>GET</a:t>
            </a:r>
          </a:p>
          <a:p>
            <a:endParaRPr lang="en-US" dirty="0"/>
          </a:p>
          <a:p>
            <a:r>
              <a:rPr lang="en-US" dirty="0" smtClean="0"/>
              <a:t>Required creation of a server-side intermediary website</a:t>
            </a:r>
          </a:p>
          <a:p>
            <a:pPr lvl="1"/>
            <a:r>
              <a:rPr lang="en-US" dirty="0" smtClean="0"/>
              <a:t>Called APIs that didn’t support cross-domain HTTP requests</a:t>
            </a:r>
            <a:endParaRPr lang="en-US" dirty="0"/>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1860904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ADAL JS</a:t>
            </a:r>
            <a:endParaRPr lang="en-US" dirty="0"/>
          </a:p>
        </p:txBody>
      </p:sp>
    </p:spTree>
    <p:extLst>
      <p:ext uri="{BB962C8B-B14F-4D97-AF65-F5344CB8AC3E}">
        <p14:creationId xmlns:p14="http://schemas.microsoft.com/office/powerpoint/2010/main" val="158690319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617</Words>
  <Application>Microsoft Office PowerPoint</Application>
  <PresentationFormat>Custom</PresentationFormat>
  <Paragraphs>127</Paragraphs>
  <Slides>19</Slides>
  <Notes>6</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19</vt:i4>
      </vt:variant>
    </vt:vector>
  </HeadingPairs>
  <TitlesOfParts>
    <vt:vector size="33"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Creating Client Side Only Apps with Angular, ADAL, and the Microsoft Graph API</vt:lpstr>
      <vt:lpstr>Developer vision</vt:lpstr>
      <vt:lpstr>Agenda </vt:lpstr>
      <vt:lpstr>Client Side Applications</vt:lpstr>
      <vt:lpstr>Client-Side Application Challenges</vt:lpstr>
      <vt:lpstr>Securing Client-Side Applications</vt:lpstr>
      <vt:lpstr>Cross Domain HTTP Requests</vt:lpstr>
      <vt:lpstr>ADAL JS</vt:lpstr>
      <vt:lpstr>Active Directory Application Library for JavaScript</vt:lpstr>
      <vt:lpstr>PowerPoint Presentation</vt:lpstr>
      <vt:lpstr>Microsoft Graph API &amp; CORS</vt:lpstr>
      <vt:lpstr>Cross-Origin Resource Sharing</vt:lpstr>
      <vt:lpstr>CORS – How it Works</vt:lpstr>
      <vt:lpstr>PowerPoint Presentation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2016-01-13T16:00:54Z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